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273" r:id="rId4"/>
    <p:sldId id="274" r:id="rId5"/>
    <p:sldId id="260" r:id="rId6"/>
    <p:sldId id="269" r:id="rId7"/>
    <p:sldId id="262" r:id="rId8"/>
    <p:sldId id="279" r:id="rId9"/>
    <p:sldId id="259" r:id="rId10"/>
    <p:sldId id="278" r:id="rId11"/>
    <p:sldId id="280" r:id="rId12"/>
    <p:sldId id="276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7FDD07-6EBB-49B5-A040-2EE20079C8FB}">
          <p14:sldIdLst>
            <p14:sldId id="256"/>
            <p14:sldId id="271"/>
            <p14:sldId id="273"/>
            <p14:sldId id="274"/>
            <p14:sldId id="260"/>
            <p14:sldId id="269"/>
            <p14:sldId id="262"/>
            <p14:sldId id="279"/>
            <p14:sldId id="259"/>
            <p14:sldId id="278"/>
            <p14:sldId id="280"/>
            <p14:sldId id="27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D132-042A-435F-8C89-07A8E77AE1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18C05-7759-4D5A-A2FE-639FA6FA6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18C05-7759-4D5A-A2FE-639FA6FA64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6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5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7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9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1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0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4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7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8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4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3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BF2813-D625-40CB-A985-619DFA23A914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51767F-4578-4AB1-809D-E96D98D8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Особый ребенок. Аутизм.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45924"/>
          </a:xfrm>
        </p:spPr>
        <p:txBody>
          <a:bodyPr>
            <a:normAutofit/>
          </a:bodyPr>
          <a:lstStyle/>
          <a:p>
            <a:r>
              <a:rPr lang="ru-RU" sz="4000" b="1" dirty="0"/>
              <a:t>Признаки аутизма у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7646"/>
            <a:ext cx="9601196" cy="692331"/>
          </a:xfrm>
        </p:spPr>
        <p:txBody>
          <a:bodyPr>
            <a:normAutofit fontScale="90000"/>
          </a:bodyPr>
          <a:lstStyle/>
          <a:p>
            <a:r>
              <a:rPr lang="ru-RU" dirty="0"/>
              <a:t>Стереотипное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577" y="1449978"/>
            <a:ext cx="10358845" cy="429768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/>
              <a:t>Зацикленность на определенном занятии с невозможностью переключиться. Ребенок может часами строить башни или сортировать кубики по цветам. Выдернуть его из этого состояния бывает очень тяжело. </a:t>
            </a:r>
          </a:p>
          <a:p>
            <a:pPr algn="just"/>
            <a:r>
              <a:rPr lang="ru-RU" sz="1800" dirty="0"/>
              <a:t>Выполнение ежедневных ритуалов. Аутисты чувствуют себя комфортно только в привычной им обстановке. Если поменять распорядок дня, маршрут прогулки или расстановку вещей в комнате – можно добиться ухода в себя или агрессивной реакции больного малыша. </a:t>
            </a:r>
          </a:p>
          <a:p>
            <a:pPr algn="just"/>
            <a:r>
              <a:rPr lang="ru-RU" sz="1800" dirty="0"/>
              <a:t>Многократные повторения движений, лишенных смысловой нагрузки . Для детей-аутистов характерны эпизоды самостимуляции. Это стереотипные повторяющиеся движения, которые малыш использует в пугающей или непривычной обстановке.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хлопанье в ладоши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щелканье пальцами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покачивание головой другие однообразные движения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Характерны навязчивые идеи, страхи.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В пугающих ситуациях возможны приступы агрессии и самоагрессии. </a:t>
            </a:r>
          </a:p>
        </p:txBody>
      </p:sp>
    </p:spTree>
    <p:extLst>
      <p:ext uri="{BB962C8B-B14F-4D97-AF65-F5344CB8AC3E}">
        <p14:creationId xmlns:p14="http://schemas.microsoft.com/office/powerpoint/2010/main" val="29942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33F29-BFBD-4CC5-AB98-AA9BAD5A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457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AC0590C-97A7-4978-AF53-A0BE0DBF4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1" y="888274"/>
            <a:ext cx="4663301" cy="472878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143D4EB-A7C5-41C6-A819-208EDB581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9" y="733470"/>
            <a:ext cx="5481630" cy="5391059"/>
          </a:xfrm>
        </p:spPr>
      </p:pic>
    </p:spTree>
    <p:extLst>
      <p:ext uri="{BB962C8B-B14F-4D97-AF65-F5344CB8AC3E}">
        <p14:creationId xmlns:p14="http://schemas.microsoft.com/office/powerpoint/2010/main" val="27252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8919"/>
          </a:xfrm>
        </p:spPr>
        <p:txBody>
          <a:bodyPr/>
          <a:lstStyle/>
          <a:p>
            <a:r>
              <a:rPr lang="ru-RU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Как жить с ребёнком с аутизмом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Ребёнок с РАС требует внимания и ухода. Важное значение имеет чёткое распределение ролей членов семьи при уходе за ребёнком — это напрямую влияет на его качество жизни.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Перед семьёй, в которой растёт ребёнок с РАС, стоит важная задача: нужно создать такую обстановку, где перспективы развития будут не только у ребёнка с РАС, но и у всех членов семьи. В случае, когда родитель получает эффективную психологическую помощь, это положительно влияет и на состояние ребёнка с РАС, так как хорошее самочувствие родителя помогает ему лучше поддерживать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46090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51503"/>
            <a:ext cx="9601196" cy="1303867"/>
          </a:xfrm>
        </p:spPr>
        <p:txBody>
          <a:bodyPr>
            <a:noAutofit/>
          </a:bodyPr>
          <a:lstStyle/>
          <a:p>
            <a:r>
              <a:rPr lang="ru-RU" sz="2400" b="1" dirty="0"/>
              <a:t>В целях привлечения внимания к проблеме аутизма у детей Генеральная Ассамблея ООН учредила Всемирный день распространения информации о проблеме аутизма – 2 апреля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1234"/>
            <a:ext cx="9601196" cy="3435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i="1" dirty="0">
                <a:solidFill>
                  <a:schemeClr val="tx1"/>
                </a:solidFill>
              </a:rPr>
              <a:t>Главное – это терпение, человечность, надежда на лучшее, вера в успех, ведь мы не можем «избавить» детей от их особенностей, потому должны научить их жить такими, какими они есть. </a:t>
            </a:r>
          </a:p>
          <a:p>
            <a:pPr marL="0" indent="0" algn="ctr">
              <a:buNone/>
            </a:pPr>
            <a:r>
              <a:rPr lang="ru-RU" sz="3200" i="1" dirty="0">
                <a:solidFill>
                  <a:schemeClr val="tx1"/>
                </a:solidFill>
              </a:rPr>
              <a:t>Научить быть счастливыми.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24259-31FF-4FFA-BE35-2A43116C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89" y="3827416"/>
            <a:ext cx="2789755" cy="2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аутизм?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Термин «аутизм» (от греческого «</a:t>
            </a:r>
            <a:r>
              <a:rPr lang="ru-RU" dirty="0" err="1"/>
              <a:t>autos</a:t>
            </a:r>
            <a:r>
              <a:rPr lang="ru-RU" dirty="0"/>
              <a:t>» – сам) был введён швейцарским психиатром, основоположником учения о шизофрении </a:t>
            </a:r>
            <a:r>
              <a:rPr lang="ru-RU" dirty="0" err="1"/>
              <a:t>Ойгеном</a:t>
            </a:r>
            <a:r>
              <a:rPr lang="ru-RU" dirty="0"/>
              <a:t> </a:t>
            </a:r>
            <a:r>
              <a:rPr lang="ru-RU" dirty="0" err="1"/>
              <a:t>Блейлером</a:t>
            </a:r>
            <a:r>
              <a:rPr lang="ru-RU" dirty="0"/>
              <a:t> в начале XX века. Он понимал под аутизмом отгороженность от мира, уход в себя. </a:t>
            </a:r>
          </a:p>
          <a:p>
            <a:pPr marL="0" indent="0" algn="just">
              <a:buNone/>
            </a:pPr>
            <a:r>
              <a:rPr lang="ru-RU" dirty="0"/>
              <a:t>• Детский аутизм – общее расстройство развития, при котором отмечается максимальный дефицит эмоций и сферы общения, стереотипные формы поведения и активности (наличие аномалий и задержек в развитии, проявляющих у ребенка в возрасте до трёх лет).</a:t>
            </a:r>
          </a:p>
        </p:txBody>
      </p:sp>
    </p:spTree>
    <p:extLst>
      <p:ext uri="{BB962C8B-B14F-4D97-AF65-F5344CB8AC3E}">
        <p14:creationId xmlns:p14="http://schemas.microsoft.com/office/powerpoint/2010/main" val="132146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Расстройство </a:t>
            </a:r>
            <a:r>
              <a:rPr lang="ru-RU" dirty="0" err="1"/>
              <a:t>аутистическского</a:t>
            </a:r>
            <a:r>
              <a:rPr lang="ru-RU" dirty="0"/>
              <a:t> спектра (РАС)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34AE781-1554-41A2-8988-28B854791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– это пожизненные комплексные расстройства развития, которые характеризуются нарушениями сенсорных систем, социальной дезадаптацией и неспособностью к социальному взаимодействию, общению и стереотипностью поведения (многократные повторения однообразных действий).</a:t>
            </a:r>
          </a:p>
        </p:txBody>
      </p:sp>
    </p:spTree>
    <p:extLst>
      <p:ext uri="{BB962C8B-B14F-4D97-AF65-F5344CB8AC3E}">
        <p14:creationId xmlns:p14="http://schemas.microsoft.com/office/powerpoint/2010/main" val="261835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Аутизм не знает границ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</a:rPr>
              <a:t>(ни государственных,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</a:rPr>
              <a:t>ни социальных, ни возрастных, ни национальных) </a:t>
            </a:r>
          </a:p>
        </p:txBody>
      </p:sp>
    </p:spTree>
    <p:extLst>
      <p:ext uri="{BB962C8B-B14F-4D97-AF65-F5344CB8AC3E}">
        <p14:creationId xmlns:p14="http://schemas.microsoft.com/office/powerpoint/2010/main" val="319242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82578"/>
            <a:ext cx="9601196" cy="820542"/>
          </a:xfrm>
        </p:spPr>
        <p:txBody>
          <a:bodyPr>
            <a:normAutofit fontScale="90000"/>
          </a:bodyPr>
          <a:lstStyle/>
          <a:p>
            <a:r>
              <a:rPr lang="ru-RU" sz="3600" b="0" i="0" dirty="0">
                <a:solidFill>
                  <a:srgbClr val="181D21"/>
                </a:solidFill>
                <a:effectLst/>
                <a:latin typeface="Constantia" panose="02030602050306030303" pitchFamily="18" charset="0"/>
              </a:rPr>
              <a:t>Признаки аутизма у детей разного возраста</a:t>
            </a:r>
            <a:br>
              <a:rPr lang="ru-RU" sz="3600" b="0" i="0" dirty="0">
                <a:solidFill>
                  <a:srgbClr val="181D21"/>
                </a:solidFill>
                <a:effectLst/>
                <a:latin typeface="Constantia" panose="02030602050306030303" pitchFamily="18" charset="0"/>
              </a:rPr>
            </a:b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89" y="2481942"/>
            <a:ext cx="10345782" cy="3579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Первые признаки нарушения развития ребёнка проявляются уже на первом году жизни (например, он поздно садится, не проявляет эмоций при общении с родителями, не интересуется игрушками, не отзывается на своё имя).</a:t>
            </a:r>
          </a:p>
          <a:p>
            <a:pPr marL="0" indent="0" algn="l">
              <a:buNone/>
            </a:pPr>
            <a:r>
              <a:rPr lang="ru-RU" sz="20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К вызывающим тревогу сигналам относят: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в 8 месяцев — отсутствие зрительного контакта и реакции на имя;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в 12 месяцев — нетипичное использование жестов, отсутствие указательного жеста;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в 18 месяцев — нетипичное поведение во время игр, непонимание речи или отказ от диалога;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в 24 месяца — целый набор взаимосвязанных признаков: ребёнок не повторяет за взрослым, не общается во время игры, медленно накапливает словарный запас</a:t>
            </a:r>
          </a:p>
          <a:p>
            <a:pPr marL="0" indent="0" algn="just">
              <a:buNone/>
            </a:pPr>
            <a:endParaRPr lang="ru-RU" sz="2000" b="0" i="0" dirty="0"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36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822" y="814190"/>
            <a:ext cx="6241816" cy="570473"/>
          </a:xfrm>
        </p:spPr>
        <p:txBody>
          <a:bodyPr>
            <a:noAutofit/>
          </a:bodyPr>
          <a:lstStyle/>
          <a:p>
            <a:r>
              <a:rPr lang="ru-RU" sz="3600" b="1" dirty="0"/>
              <a:t>Главные признаки аутизма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D39ADE-07E5-4B5E-B706-A9E366A742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12714"/>
          <a:stretch>
            <a:fillRect/>
          </a:stretch>
        </p:blipFill>
        <p:spPr>
          <a:xfrm>
            <a:off x="8094831" y="1041400"/>
            <a:ext cx="3165352" cy="477520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7BDB911-6A8C-4E4E-B0FB-0201FC77F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567543"/>
            <a:ext cx="6241816" cy="424905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Существует три главных признака аутизма у детей, которые проявляются в той или иной степени: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Нарушение социального поведения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Нарушение коммуникации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Стереотипное поведение</a:t>
            </a:r>
          </a:p>
          <a:p>
            <a:pPr algn="just"/>
            <a:r>
              <a:rPr lang="ru-RU" sz="2400" dirty="0"/>
              <a:t>Следует отметить, что для аутизма характерно аномальное развитие всех областей психики : интеллектуальной и эмоциональной сфер, восприятия, моторики, внимания, памяти,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87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181D21"/>
                </a:solidFill>
                <a:effectLst/>
                <a:latin typeface="Garamond" panose="02020404030301010803" pitchFamily="18" charset="0"/>
              </a:rPr>
              <a:t>Нарушения в сфере социального поведения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33303"/>
            <a:ext cx="9601196" cy="394256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Отсутствует или резко нарушен контакт глаза-в-глаза. Ребенок-аутист не воспринимает образ собеседника целостным, поэтому часто смотрит «сквозь» человека. </a:t>
            </a:r>
          </a:p>
          <a:p>
            <a:r>
              <a:rPr lang="ru-RU" dirty="0"/>
              <a:t> Скудная мимика, часто не адекватная ситуации. Лицо аутиста обычно маскообразное, с периодическими гримасами. </a:t>
            </a:r>
          </a:p>
          <a:p>
            <a:r>
              <a:rPr lang="ru-RU" dirty="0"/>
              <a:t>Жесты используются лишь для обозначения нужд.</a:t>
            </a:r>
          </a:p>
          <a:p>
            <a:r>
              <a:rPr lang="ru-RU" dirty="0"/>
              <a:t>Неспособность понять эмоции окружающих.</a:t>
            </a:r>
          </a:p>
        </p:txBody>
      </p:sp>
    </p:spTree>
    <p:extLst>
      <p:ext uri="{BB962C8B-B14F-4D97-AF65-F5344CB8AC3E}">
        <p14:creationId xmlns:p14="http://schemas.microsoft.com/office/powerpoint/2010/main" val="299992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FFC0781-CA64-4450-BA83-E3C9A204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1393336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-Отсутствие интереса к ровесникам.</a:t>
            </a:r>
            <a:br>
              <a:rPr lang="ru-RU" sz="2000" dirty="0"/>
            </a:br>
            <a:r>
              <a:rPr lang="ru-RU" sz="2000" dirty="0"/>
              <a:t>-Трудности в играх с применением воображения и знанием социальных ролей.</a:t>
            </a:r>
            <a:br>
              <a:rPr lang="ru-RU" sz="2000" dirty="0"/>
            </a:br>
            <a:r>
              <a:rPr lang="ru-RU" sz="2000" dirty="0"/>
              <a:t>-Нет ответа на общение и проявлений эмоций родителями.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F13B69-621A-4F6F-A3CF-6A9E7A867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730" y="1632857"/>
            <a:ext cx="3440447" cy="45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11E02FD1-7E16-4298-9FF4-37AC9816F3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88" y="1637824"/>
            <a:ext cx="3440446" cy="4580095"/>
          </a:xfrm>
        </p:spPr>
      </p:pic>
    </p:spTree>
    <p:extLst>
      <p:ext uri="{BB962C8B-B14F-4D97-AF65-F5344CB8AC3E}">
        <p14:creationId xmlns:p14="http://schemas.microsoft.com/office/powerpoint/2010/main" val="100208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95641"/>
            <a:ext cx="9601196" cy="702977"/>
          </a:xfrm>
        </p:spPr>
        <p:txBody>
          <a:bodyPr>
            <a:normAutofit fontScale="90000"/>
          </a:bodyPr>
          <a:lstStyle/>
          <a:p>
            <a:r>
              <a:rPr lang="ru-RU" dirty="0"/>
              <a:t>Нарушение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51314"/>
            <a:ext cx="9601196" cy="3524554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Выраженная задержка речи или ее отсутствие (</a:t>
            </a:r>
            <a:r>
              <a:rPr lang="ru-RU" sz="1800" dirty="0" err="1"/>
              <a:t>мутизм</a:t>
            </a:r>
            <a:r>
              <a:rPr lang="ru-RU" sz="1800" dirty="0"/>
              <a:t>). При тяжелом аутизме дети не овладевают речью. Они употребляют несколько слов для обозначения потребностей, употребляя их в одной форме (пить, есть, спать). Если речь и появляется, то она носит бессвязный характер, не нацелена на понимание другими людьми. Дети могут часами повторять одну и ту же фразу, часто лишенную смысловой нагрузки. О себе аутисты говорят во втором и третьем лице (Коля хочет пить.) </a:t>
            </a:r>
          </a:p>
          <a:p>
            <a:pPr algn="just"/>
            <a:r>
              <a:rPr lang="ru-RU" sz="1800" dirty="0"/>
              <a:t> Аномальный характер речи (повторы, эхолалии). При ответе на вопрос больной ребенок повторяет всю фразу или часть ее. Взрослый спрашивает: Ты хочешь пить ? Ребенок отвечает: Ты хочешь пить?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Слишком громкая или тихая речь, неправильные интонации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 Отсутствует реакция на собственное имя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Не наступает или задерживается «возраст вопросов»</a:t>
            </a:r>
          </a:p>
        </p:txBody>
      </p:sp>
    </p:spTree>
    <p:extLst>
      <p:ext uri="{BB962C8B-B14F-4D97-AF65-F5344CB8AC3E}">
        <p14:creationId xmlns:p14="http://schemas.microsoft.com/office/powerpoint/2010/main" val="81470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454</TotalTime>
  <Words>844</Words>
  <Application>Microsoft Office PowerPoint</Application>
  <PresentationFormat>Широкоэкранный</PresentationFormat>
  <Paragraphs>53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Garamond</vt:lpstr>
      <vt:lpstr>Wingdings</vt:lpstr>
      <vt:lpstr>Натуральные материалы</vt:lpstr>
      <vt:lpstr>Особый ребенок. Аутизм.</vt:lpstr>
      <vt:lpstr>Что такое аутизм? </vt:lpstr>
      <vt:lpstr>Расстройство аутистическского спектра (РАС) </vt:lpstr>
      <vt:lpstr>Аутизм не знает границ </vt:lpstr>
      <vt:lpstr>Признаки аутизма у детей разного возраста </vt:lpstr>
      <vt:lpstr>Главные признаки аутизма</vt:lpstr>
      <vt:lpstr>Нарушения в сфере социального поведения</vt:lpstr>
      <vt:lpstr>-Отсутствие интереса к ровесникам. -Трудности в играх с применением воображения и знанием социальных ролей. -Нет ответа на общение и проявлений эмоций родителями. </vt:lpstr>
      <vt:lpstr>Нарушение коммуникации</vt:lpstr>
      <vt:lpstr>Стереотипное поведение</vt:lpstr>
      <vt:lpstr>Презентация PowerPoint</vt:lpstr>
      <vt:lpstr>Как жить с ребёнком с аутизмом</vt:lpstr>
      <vt:lpstr>В целях привлечения внимания к проблеме аутизма у детей Генеральная Ассамблея ООН учредила Всемирный день распространения информации о проблеме аутизма – 2 апреля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Bardin Ivan</cp:lastModifiedBy>
  <cp:revision>35</cp:revision>
  <dcterms:created xsi:type="dcterms:W3CDTF">2019-01-22T12:43:49Z</dcterms:created>
  <dcterms:modified xsi:type="dcterms:W3CDTF">2025-03-24T18:40:48Z</dcterms:modified>
</cp:coreProperties>
</file>